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771" r:id="rId3"/>
  </p:sldMasterIdLst>
  <p:notesMasterIdLst>
    <p:notesMasterId r:id="rId56"/>
  </p:notesMasterIdLst>
  <p:handoutMasterIdLst>
    <p:handoutMasterId r:id="rId57"/>
  </p:handoutMasterIdLst>
  <p:sldIdLst>
    <p:sldId id="314" r:id="rId4"/>
    <p:sldId id="263" r:id="rId5"/>
    <p:sldId id="264" r:id="rId6"/>
    <p:sldId id="266" r:id="rId7"/>
    <p:sldId id="270" r:id="rId8"/>
    <p:sldId id="267" r:id="rId9"/>
    <p:sldId id="268" r:id="rId10"/>
    <p:sldId id="269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57" r:id="rId21"/>
    <p:sldId id="258" r:id="rId22"/>
    <p:sldId id="260" r:id="rId23"/>
    <p:sldId id="261" r:id="rId24"/>
    <p:sldId id="262" r:id="rId25"/>
    <p:sldId id="286" r:id="rId26"/>
    <p:sldId id="280" r:id="rId27"/>
    <p:sldId id="281" r:id="rId28"/>
    <p:sldId id="282" r:id="rId29"/>
    <p:sldId id="283" r:id="rId30"/>
    <p:sldId id="284" r:id="rId31"/>
    <p:sldId id="285" r:id="rId32"/>
    <p:sldId id="287" r:id="rId33"/>
    <p:sldId id="288" r:id="rId34"/>
    <p:sldId id="289" r:id="rId35"/>
    <p:sldId id="290" r:id="rId36"/>
    <p:sldId id="301" r:id="rId37"/>
    <p:sldId id="302" r:id="rId38"/>
    <p:sldId id="303" r:id="rId39"/>
    <p:sldId id="311" r:id="rId40"/>
    <p:sldId id="292" r:id="rId41"/>
    <p:sldId id="305" r:id="rId42"/>
    <p:sldId id="293" r:id="rId43"/>
    <p:sldId id="294" r:id="rId44"/>
    <p:sldId id="295" r:id="rId45"/>
    <p:sldId id="304" r:id="rId46"/>
    <p:sldId id="306" r:id="rId47"/>
    <p:sldId id="296" r:id="rId48"/>
    <p:sldId id="297" r:id="rId49"/>
    <p:sldId id="298" r:id="rId50"/>
    <p:sldId id="299" r:id="rId51"/>
    <p:sldId id="307" r:id="rId52"/>
    <p:sldId id="308" r:id="rId53"/>
    <p:sldId id="309" r:id="rId54"/>
    <p:sldId id="310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2" d="100"/>
          <a:sy n="42" d="100"/>
        </p:scale>
        <p:origin x="-1560" y="-91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66B4D-1CC3-4A37-AEE8-185CF63220E2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6B7D-B26A-4EAE-8F90-35288D903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244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C4E53-A32C-4FDF-A557-D6BF8E1951C7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57523-A4BD-4415-92F4-78AC22007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536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5163D8-B89C-47C3-AC3B-60739F3359A0}" type="slidenum">
              <a:rPr lang="en-US"/>
              <a:pPr/>
              <a:t>1</a:t>
            </a:fld>
            <a:endParaRPr lang="en-US"/>
          </a:p>
        </p:txBody>
      </p:sp>
      <p:sp>
        <p:nvSpPr>
          <p:cNvPr id="67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2898D43-EB42-44D2-81B7-A93E1484EA43}" type="slidenum">
              <a:rPr lang="en-US">
                <a:latin typeface="Times New Roman" pitchFamily="18" charset="0"/>
              </a:rPr>
              <a:pPr eaLnBrk="1" hangingPunct="1"/>
              <a:t>10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4497FFF-214C-4BD4-BC63-D50C208A2CC6}" type="slidenum">
              <a:rPr lang="en-US">
                <a:latin typeface="Times New Roman" pitchFamily="18" charset="0"/>
              </a:rPr>
              <a:pPr eaLnBrk="1" hangingPunct="1"/>
              <a:t>11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9E152BB-4B4F-4C9E-B70D-83574FFBB187}" type="slidenum">
              <a:rPr lang="en-US">
                <a:latin typeface="Times New Roman" pitchFamily="18" charset="0"/>
              </a:rPr>
              <a:pPr eaLnBrk="1" hangingPunct="1"/>
              <a:t>12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3DFE31D-9BD7-4578-BA42-91F2E7AA8D00}" type="slidenum">
              <a:rPr lang="en-US">
                <a:latin typeface="Times New Roman" pitchFamily="18" charset="0"/>
              </a:rPr>
              <a:pPr eaLnBrk="1" hangingPunct="1"/>
              <a:t>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E22A09C-C8A9-4D6E-9682-0AC1F4A849F5}" type="slidenum">
              <a:rPr lang="en-US">
                <a:latin typeface="Times New Roman" pitchFamily="18" charset="0"/>
              </a:rPr>
              <a:pPr eaLnBrk="1" hangingPunct="1"/>
              <a:t>14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0FD6A91-DAC4-4546-AA8C-705A60484D9A}" type="slidenum">
              <a:rPr lang="en-US">
                <a:latin typeface="Times New Roman" pitchFamily="18" charset="0"/>
              </a:rPr>
              <a:pPr eaLnBrk="1" hangingPunct="1"/>
              <a:t>15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9BFC899-C013-4D0D-B986-7A0EDC9A5AA6}" type="slidenum">
              <a:rPr lang="en-US">
                <a:latin typeface="Times New Roman" pitchFamily="18" charset="0"/>
              </a:rPr>
              <a:pPr eaLnBrk="1" hangingPunct="1"/>
              <a:t>16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8E8786A-C38F-4F04-851B-1482C0196129}" type="slidenum">
              <a:rPr lang="en-US">
                <a:latin typeface="Times New Roman" pitchFamily="18" charset="0"/>
              </a:rPr>
              <a:pPr eaLnBrk="1" hangingPunct="1"/>
              <a:t>17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3ADFAF-7830-4C52-8188-26B82806CA5D}" type="slidenum">
              <a:rPr lang="en-US">
                <a:solidFill>
                  <a:prstClr val="white"/>
                </a:solidFill>
              </a:rPr>
              <a:pPr/>
              <a:t>18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7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819A7E-60C5-4306-92B9-D05342829D25}" type="slidenum">
              <a:rPr lang="en-US">
                <a:solidFill>
                  <a:prstClr val="white"/>
                </a:solidFill>
              </a:rPr>
              <a:pPr/>
              <a:t>19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7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3A31BC-50B2-4139-9F70-4849F7463539}" type="slidenum">
              <a:rPr lang="en-US">
                <a:solidFill>
                  <a:prstClr val="white"/>
                </a:solidFill>
              </a:rPr>
              <a:pPr/>
              <a:t>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7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Photo Credit: Fred McConnaughey/Photo Researchers, Inc.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C58DFC-190E-4F2E-B96D-59E6606D7378}" type="slidenum">
              <a:rPr lang="en-US">
                <a:solidFill>
                  <a:prstClr val="white"/>
                </a:solidFill>
              </a:rPr>
              <a:pPr/>
              <a:t>20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30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2E9EC5-27DF-4271-9278-C96178C70EC3}" type="slidenum">
              <a:rPr lang="en-US">
                <a:solidFill>
                  <a:prstClr val="white"/>
                </a:solidFill>
              </a:rPr>
              <a:pPr/>
              <a:t>21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8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C0969F-020E-4EA1-8DAA-4FE9561F9359}" type="slidenum">
              <a:rPr lang="en-US">
                <a:solidFill>
                  <a:prstClr val="white"/>
                </a:solidFill>
              </a:rPr>
              <a:pPr/>
              <a:t>22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33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C5C730-4B98-4EAC-9E60-715AB21444E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78B7F4-A0E9-4F6B-88DE-E16C1E66834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FA1069-32A8-452E-A95B-AE0B1F8CD98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309C84D0-E2EF-4A72-92C5-FA0966D17BE3}" type="slidenum">
              <a:rPr lang="en-US" sz="1200">
                <a:latin typeface="Calibri" pitchFamily="34" charset="0"/>
              </a:rPr>
              <a:pPr algn="r" eaLnBrk="1" hangingPunct="1"/>
              <a:t>28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499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9DEF57A4-CEB6-4407-9268-5474E06FEA97}" type="slidenum">
              <a:rPr lang="en-US" sz="1200">
                <a:latin typeface="Calibri" pitchFamily="34" charset="0"/>
              </a:rPr>
              <a:pPr algn="r" eaLnBrk="1" hangingPunct="1"/>
              <a:t>29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B578C6-0947-41EC-8ECB-FBFEECAB9EF2}" type="slidenum">
              <a:rPr lang="en-US">
                <a:solidFill>
                  <a:prstClr val="white"/>
                </a:solidFill>
              </a:rPr>
              <a:pPr/>
              <a:t>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7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01110-0BA4-4A8E-8241-8C2A5893B492}" type="slidenum">
              <a:rPr lang="en-US"/>
              <a:pPr/>
              <a:t>30</a:t>
            </a:fld>
            <a:endParaRPr lang="en-US"/>
          </a:p>
        </p:txBody>
      </p:sp>
      <p:sp>
        <p:nvSpPr>
          <p:cNvPr id="67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Photo Credit: ©Carolina Biological Supply Company/Phototake 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9CC8FC-FA05-4F97-991F-8F1B7BE74C9F}" type="slidenum">
              <a:rPr lang="en-US"/>
              <a:pPr/>
              <a:t>31</a:t>
            </a:fld>
            <a:endParaRPr lang="en-US"/>
          </a:p>
        </p:txBody>
      </p:sp>
      <p:sp>
        <p:nvSpPr>
          <p:cNvPr id="68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CFA7CC-D3D1-44EA-9C39-4B3CA35FEE9E}" type="slidenum">
              <a:rPr lang="en-US"/>
              <a:pPr/>
              <a:t>32</a:t>
            </a:fld>
            <a:endParaRPr lang="en-US"/>
          </a:p>
        </p:txBody>
      </p:sp>
      <p:sp>
        <p:nvSpPr>
          <p:cNvPr id="68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812A5B-BC5A-45DD-95DA-2DF32E1462CA}" type="slidenum">
              <a:rPr lang="en-US"/>
              <a:pPr/>
              <a:t>33</a:t>
            </a:fld>
            <a:endParaRPr lang="en-US"/>
          </a:p>
        </p:txBody>
      </p:sp>
      <p:sp>
        <p:nvSpPr>
          <p:cNvPr id="124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DBBA75A-3CF7-48A6-A105-49E8FA428D64}" type="slidenum">
              <a:rPr lang="en-US"/>
              <a:pPr eaLnBrk="1" hangingPunct="1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F98C32A-413D-4CDA-9C55-C8841BB717DE}" type="slidenum">
              <a:rPr lang="en-US"/>
              <a:pPr eaLnBrk="1" hangingPunct="1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D51F290-3769-4026-8B2F-9397EF8DD91F}" type="slidenum">
              <a:rPr lang="en-US"/>
              <a:pPr eaLnBrk="1" hangingPunct="1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C2EB41-CEEF-4663-97DF-A637700E8318}" type="slidenum">
              <a:rPr lang="en-US"/>
              <a:pPr/>
              <a:t>38</a:t>
            </a:fld>
            <a:endParaRPr lang="en-US"/>
          </a:p>
        </p:txBody>
      </p:sp>
      <p:sp>
        <p:nvSpPr>
          <p:cNvPr id="67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16C9579-7C66-4C95-8923-D88C1F061F66}" type="slidenum">
              <a:rPr lang="en-US"/>
              <a:pPr eaLnBrk="1" hangingPunct="1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886FAF-1D7B-4A6C-B6DE-36C945C606C2}" type="slidenum">
              <a:rPr lang="en-US"/>
              <a:pPr/>
              <a:t>40</a:t>
            </a:fld>
            <a:endParaRPr lang="en-US"/>
          </a:p>
        </p:txBody>
      </p:sp>
      <p:sp>
        <p:nvSpPr>
          <p:cNvPr id="67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840877-8015-4345-B168-AAA3B7BA50D3}" type="slidenum">
              <a:rPr lang="en-US">
                <a:solidFill>
                  <a:prstClr val="white"/>
                </a:solidFill>
              </a:rPr>
              <a:pPr/>
              <a:t>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37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Sponges carry out basic functions, such as feeding and circulation, by moving water through their bodies.</a:t>
            </a: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93851C-1ECD-4D96-A1B6-D0641CEFE4DC}" type="slidenum">
              <a:rPr lang="en-US"/>
              <a:pPr/>
              <a:t>41</a:t>
            </a:fld>
            <a:endParaRPr lang="en-US"/>
          </a:p>
        </p:txBody>
      </p:sp>
      <p:sp>
        <p:nvSpPr>
          <p:cNvPr id="68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841895-36F8-4955-A388-D17BAC38294A}" type="slidenum">
              <a:rPr lang="en-US"/>
              <a:pPr/>
              <a:t>42</a:t>
            </a:fld>
            <a:endParaRPr lang="en-US"/>
          </a:p>
        </p:txBody>
      </p:sp>
      <p:sp>
        <p:nvSpPr>
          <p:cNvPr id="124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D918202-ECF1-4293-9E9B-E60D4B8D6C44}" type="slidenum">
              <a:rPr lang="en-US"/>
              <a:pPr eaLnBrk="1" hangingPunct="1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ECFA491-5C19-4DCC-8A48-A1979030A8CC}" type="slidenum">
              <a:rPr lang="en-US"/>
              <a:pPr eaLnBrk="1" hangingPunct="1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7C87C5-59EE-4A23-85BD-EA9512344801}" type="slidenum">
              <a:rPr lang="en-US"/>
              <a:pPr/>
              <a:t>45</a:t>
            </a:fld>
            <a:endParaRPr lang="en-US"/>
          </a:p>
        </p:txBody>
      </p:sp>
      <p:sp>
        <p:nvSpPr>
          <p:cNvPr id="67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DCCA73-F0DA-42DD-8E75-5741E01C5D33}" type="slidenum">
              <a:rPr lang="en-US"/>
              <a:pPr/>
              <a:t>46</a:t>
            </a:fld>
            <a:endParaRPr lang="en-US"/>
          </a:p>
        </p:txBody>
      </p:sp>
      <p:sp>
        <p:nvSpPr>
          <p:cNvPr id="1226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6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3B4A44-F1F3-4DF8-8AEC-0D900174E643}" type="slidenum">
              <a:rPr lang="en-US"/>
              <a:pPr/>
              <a:t>47</a:t>
            </a:fld>
            <a:endParaRPr lang="en-US"/>
          </a:p>
        </p:txBody>
      </p:sp>
      <p:sp>
        <p:nvSpPr>
          <p:cNvPr id="68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6FB492-D870-4A62-BA3C-48B10174819C}" type="slidenum">
              <a:rPr lang="en-US"/>
              <a:pPr/>
              <a:t>48</a:t>
            </a:fld>
            <a:endParaRPr lang="en-US"/>
          </a:p>
        </p:txBody>
      </p:sp>
      <p:sp>
        <p:nvSpPr>
          <p:cNvPr id="1243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3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2D25863-DE1F-4302-A271-709FCC491E79}" type="slidenum">
              <a:rPr lang="en-US">
                <a:latin typeface="Times New Roman" pitchFamily="18" charset="0"/>
              </a:rPr>
              <a:pPr eaLnBrk="1" hangingPunct="1"/>
              <a:t>5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691C81-BB7B-4957-A7BF-E805835E0467}" type="slidenum">
              <a:rPr lang="en-US">
                <a:solidFill>
                  <a:prstClr val="white"/>
                </a:solidFill>
              </a:rPr>
              <a:pPr/>
              <a:t>6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30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3B407B-6176-499F-B68D-343349C416F7}" type="slidenum">
              <a:rPr lang="en-US">
                <a:solidFill>
                  <a:prstClr val="white"/>
                </a:solidFill>
              </a:rPr>
              <a:pPr/>
              <a:t>7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32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48BFAFC-54FE-45C6-99DD-2A79C9453D28}" type="slidenum">
              <a:rPr lang="en-US">
                <a:latin typeface="Times New Roman" pitchFamily="18" charset="0"/>
              </a:rPr>
              <a:pPr eaLnBrk="1" hangingPunct="1"/>
              <a:t>8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3B675A9-E5B8-4B4D-95AF-F03FA86334B3}" type="slidenum">
              <a:rPr lang="en-US">
                <a:latin typeface="Times New Roman" pitchFamily="18" charset="0"/>
              </a:rPr>
              <a:pPr eaLnBrk="1" hangingPunct="1"/>
              <a:t>9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62941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48919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36142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68595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899780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773174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822034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773836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668547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213977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65007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023913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92462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702138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958856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0361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6946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5890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7729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1110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1647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641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524522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0928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5332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4303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7543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643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58512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02390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00222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34848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15261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92148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6098" name="Picture 2" descr="outine copy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6099" name="Picture 3" descr="red butto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25" y="6399213"/>
            <a:ext cx="11430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78563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56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59088" y="6578600"/>
            <a:ext cx="28956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800">
                <a:solidFill>
                  <a:schemeClr val="bg2"/>
                </a:solidFill>
                <a:effectLst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1156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94400" y="6188075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156103" name="Rectangle 7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50000"/>
              </a:spcAft>
            </a:pPr>
            <a:endParaRPr lang="en-US" sz="4000" b="1">
              <a:solidFill>
                <a:srgbClr val="A50000"/>
              </a:solidFill>
            </a:endParaRPr>
          </a:p>
        </p:txBody>
      </p:sp>
      <p:sp>
        <p:nvSpPr>
          <p:cNvPr id="1156104" name="Rectangle 8"/>
          <p:cNvSpPr>
            <a:spLocks noChangeArrowheads="1"/>
          </p:cNvSpPr>
          <p:nvPr/>
        </p:nvSpPr>
        <p:spPr bwMode="auto">
          <a:xfrm>
            <a:off x="609600" y="63849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srgbClr val="FFFFFF"/>
              </a:solidFill>
            </a:endParaRPr>
          </a:p>
        </p:txBody>
      </p:sp>
      <p:sp>
        <p:nvSpPr>
          <p:cNvPr id="1156105" name="Text Box 9"/>
          <p:cNvSpPr txBox="1"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</a:endParaRPr>
          </a:p>
        </p:txBody>
      </p:sp>
      <p:sp>
        <p:nvSpPr>
          <p:cNvPr id="1156106" name="Text Box 10"/>
          <p:cNvSpPr txBox="1">
            <a:spLocks noChangeArrowheads="1"/>
          </p:cNvSpPr>
          <p:nvPr/>
        </p:nvSpPr>
        <p:spPr bwMode="auto">
          <a:xfrm>
            <a:off x="8210550" y="6448425"/>
            <a:ext cx="9239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FFFFFF"/>
                </a:solidFill>
              </a:rPr>
              <a:t>End Show</a:t>
            </a:r>
          </a:p>
        </p:txBody>
      </p:sp>
      <p:sp>
        <p:nvSpPr>
          <p:cNvPr id="1156107" name="Rectangle 11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053388" y="6346825"/>
            <a:ext cx="1147762" cy="549275"/>
          </a:xfrm>
          <a:prstGeom prst="rect">
            <a:avLst/>
          </a:prstGeom>
          <a:solidFill>
            <a:srgbClr val="FFFF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56108" name="Picture 12" descr="logo_ph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6267450"/>
            <a:ext cx="588963" cy="44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11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827213" y="0"/>
            <a:ext cx="6378575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Section open</a:t>
            </a:r>
          </a:p>
        </p:txBody>
      </p:sp>
      <p:sp>
        <p:nvSpPr>
          <p:cNvPr id="1156112" name="Rectangle 16"/>
          <p:cNvSpPr>
            <a:spLocks noChangeArrowheads="1"/>
          </p:cNvSpPr>
          <p:nvPr/>
        </p:nvSpPr>
        <p:spPr bwMode="auto">
          <a:xfrm>
            <a:off x="6816725" y="5967413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FFFFFF"/>
                </a:solidFill>
              </a:rPr>
              <a:t>Slide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EBC56384-6091-4398-A1F1-34B629DA8976}" type="slidenum">
              <a:rPr lang="en-US" sz="1200" b="1">
                <a:solidFill>
                  <a:srgbClr val="FFFFFF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sz="1200" b="1">
                <a:solidFill>
                  <a:srgbClr val="FFFFFF"/>
                </a:solidFill>
              </a:rPr>
              <a:t> of 47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133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9pPr>
    </p:titleStyle>
    <p:bodyStyle>
      <a:lvl1pPr algn="l" rtl="0" fontAlgn="base">
        <a:spcBef>
          <a:spcPct val="0"/>
        </a:spcBef>
        <a:spcAft>
          <a:spcPct val="50000"/>
        </a:spcAft>
        <a:defRPr sz="4000" b="1">
          <a:solidFill>
            <a:srgbClr val="A50000"/>
          </a:solidFill>
          <a:latin typeface="+mn-lt"/>
          <a:ea typeface="+mn-ea"/>
          <a:cs typeface="+mn-cs"/>
        </a:defRPr>
      </a:lvl1pPr>
      <a:lvl2pPr marL="287338" algn="l" rtl="0" fontAlgn="base">
        <a:spcBef>
          <a:spcPct val="0"/>
        </a:spcBef>
        <a:spcAft>
          <a:spcPct val="50000"/>
        </a:spcAft>
        <a:defRPr sz="4000" b="1">
          <a:solidFill>
            <a:srgbClr val="006400"/>
          </a:solidFill>
          <a:latin typeface="+mn-lt"/>
          <a:ea typeface="+mn-ea"/>
        </a:defRPr>
      </a:lvl2pPr>
      <a:lvl3pPr marL="401638" algn="l" rtl="0" fontAlgn="base">
        <a:spcBef>
          <a:spcPct val="0"/>
        </a:spcBef>
        <a:spcAft>
          <a:spcPct val="50000"/>
        </a:spcAft>
        <a:buFont typeface="Arial" charset="0"/>
        <a:defRPr sz="2800">
          <a:solidFill>
            <a:schemeClr val="tx1"/>
          </a:solidFill>
          <a:latin typeface="+mn-lt"/>
          <a:ea typeface="+mn-ea"/>
        </a:defRPr>
      </a:lvl3pPr>
      <a:lvl4pPr marL="515938" indent="515938" algn="l" rtl="0" fontAlgn="base">
        <a:spcBef>
          <a:spcPct val="0"/>
        </a:spcBef>
        <a:spcAft>
          <a:spcPct val="50000"/>
        </a:spcAft>
        <a:buSzPct val="125000"/>
        <a:buChar char="•"/>
        <a:defRPr sz="2800">
          <a:solidFill>
            <a:schemeClr val="tx1"/>
          </a:solidFill>
          <a:latin typeface="+mn-lt"/>
          <a:ea typeface="+mn-ea"/>
        </a:defRPr>
      </a:lvl4pPr>
      <a:lvl5pPr marL="12049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5pPr>
      <a:lvl6pPr marL="16621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6pPr>
      <a:lvl7pPr marL="21193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7pPr>
      <a:lvl8pPr marL="25765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8pPr>
      <a:lvl9pPr marL="30337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6098" name="Picture 2" descr="outine copy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6099" name="Picture 3" descr="red butto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25" y="6399213"/>
            <a:ext cx="11430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78563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56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59088" y="6578600"/>
            <a:ext cx="28956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800" b="0">
                <a:solidFill>
                  <a:schemeClr val="bg2"/>
                </a:solidFill>
                <a:effectLst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sp>
        <p:nvSpPr>
          <p:cNvPr id="1156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94400" y="6188075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156103" name="Rectangle 7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50000"/>
              </a:spcAft>
            </a:pPr>
            <a:endParaRPr lang="en-US" sz="4000" b="1">
              <a:solidFill>
                <a:srgbClr val="A50000"/>
              </a:solidFill>
            </a:endParaRPr>
          </a:p>
        </p:txBody>
      </p:sp>
      <p:sp>
        <p:nvSpPr>
          <p:cNvPr id="1156104" name="Rectangle 8"/>
          <p:cNvSpPr>
            <a:spLocks noChangeArrowheads="1"/>
          </p:cNvSpPr>
          <p:nvPr/>
        </p:nvSpPr>
        <p:spPr bwMode="auto">
          <a:xfrm>
            <a:off x="609600" y="63849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srgbClr val="FFFFFF"/>
              </a:solidFill>
            </a:endParaRPr>
          </a:p>
        </p:txBody>
      </p:sp>
      <p:sp>
        <p:nvSpPr>
          <p:cNvPr id="1156105" name="Text Box 9"/>
          <p:cNvSpPr txBox="1"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</a:endParaRPr>
          </a:p>
        </p:txBody>
      </p:sp>
      <p:sp>
        <p:nvSpPr>
          <p:cNvPr id="1156106" name="Text Box 10"/>
          <p:cNvSpPr txBox="1">
            <a:spLocks noChangeArrowheads="1"/>
          </p:cNvSpPr>
          <p:nvPr/>
        </p:nvSpPr>
        <p:spPr bwMode="auto">
          <a:xfrm>
            <a:off x="8210550" y="6448425"/>
            <a:ext cx="9239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FFFFFF"/>
                </a:solidFill>
              </a:rPr>
              <a:t>End Show</a:t>
            </a:r>
          </a:p>
        </p:txBody>
      </p:sp>
      <p:sp>
        <p:nvSpPr>
          <p:cNvPr id="1156107" name="Rectangle 11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053388" y="6346825"/>
            <a:ext cx="1147762" cy="549275"/>
          </a:xfrm>
          <a:prstGeom prst="rect">
            <a:avLst/>
          </a:prstGeom>
          <a:solidFill>
            <a:srgbClr val="FFFF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56108" name="Picture 12" descr="logo_ph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6267450"/>
            <a:ext cx="588963" cy="44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11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827213" y="0"/>
            <a:ext cx="6378575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Section open</a:t>
            </a:r>
          </a:p>
        </p:txBody>
      </p:sp>
      <p:sp>
        <p:nvSpPr>
          <p:cNvPr id="1156112" name="Rectangle 16"/>
          <p:cNvSpPr>
            <a:spLocks noChangeArrowheads="1"/>
          </p:cNvSpPr>
          <p:nvPr/>
        </p:nvSpPr>
        <p:spPr bwMode="auto">
          <a:xfrm>
            <a:off x="6816725" y="5967413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FFFFFF"/>
                </a:solidFill>
              </a:rPr>
              <a:t>Slide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4D93E353-443E-4990-B5C9-A26E021BBFCC}" type="slidenum">
              <a:rPr lang="en-US" sz="1200" b="1">
                <a:solidFill>
                  <a:srgbClr val="FFFFFF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sz="1200" b="1">
                <a:solidFill>
                  <a:srgbClr val="FFFFFF"/>
                </a:solidFill>
              </a:rPr>
              <a:t> of 35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639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A50000"/>
          </a:solidFill>
          <a:latin typeface="Arial" charset="0"/>
          <a:ea typeface="ＭＳ Ｐゴシック" pitchFamily="1" charset="-128"/>
        </a:defRPr>
      </a:lvl9pPr>
    </p:titleStyle>
    <p:bodyStyle>
      <a:lvl1pPr algn="l" rtl="0" fontAlgn="base">
        <a:spcBef>
          <a:spcPct val="0"/>
        </a:spcBef>
        <a:spcAft>
          <a:spcPct val="50000"/>
        </a:spcAft>
        <a:defRPr sz="4000" b="1">
          <a:solidFill>
            <a:srgbClr val="A50000"/>
          </a:solidFill>
          <a:latin typeface="+mn-lt"/>
          <a:ea typeface="+mn-ea"/>
          <a:cs typeface="+mn-cs"/>
        </a:defRPr>
      </a:lvl1pPr>
      <a:lvl2pPr marL="287338" algn="l" rtl="0" fontAlgn="base">
        <a:spcBef>
          <a:spcPct val="0"/>
        </a:spcBef>
        <a:spcAft>
          <a:spcPct val="50000"/>
        </a:spcAft>
        <a:defRPr sz="4000" b="1">
          <a:solidFill>
            <a:srgbClr val="006400"/>
          </a:solidFill>
          <a:latin typeface="+mn-lt"/>
          <a:ea typeface="+mn-ea"/>
        </a:defRPr>
      </a:lvl2pPr>
      <a:lvl3pPr marL="401638" algn="l" rtl="0" fontAlgn="base">
        <a:spcBef>
          <a:spcPct val="0"/>
        </a:spcBef>
        <a:spcAft>
          <a:spcPct val="50000"/>
        </a:spcAft>
        <a:buFont typeface="Arial" charset="0"/>
        <a:defRPr sz="2800">
          <a:solidFill>
            <a:schemeClr val="tx1"/>
          </a:solidFill>
          <a:latin typeface="+mn-lt"/>
          <a:ea typeface="+mn-ea"/>
        </a:defRPr>
      </a:lvl3pPr>
      <a:lvl4pPr marL="515938" indent="515938" algn="l" rtl="0" fontAlgn="base">
        <a:spcBef>
          <a:spcPct val="0"/>
        </a:spcBef>
        <a:spcAft>
          <a:spcPct val="50000"/>
        </a:spcAft>
        <a:buSzPct val="125000"/>
        <a:buChar char="•"/>
        <a:defRPr sz="2800">
          <a:solidFill>
            <a:schemeClr val="tx1"/>
          </a:solidFill>
          <a:latin typeface="+mn-lt"/>
          <a:ea typeface="+mn-ea"/>
        </a:defRPr>
      </a:lvl4pPr>
      <a:lvl5pPr marL="12049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5pPr>
      <a:lvl6pPr marL="16621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6pPr>
      <a:lvl7pPr marL="21193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7pPr>
      <a:lvl8pPr marL="25765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8pPr>
      <a:lvl9pPr marL="30337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1</a:t>
            </a: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272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snet.org/education/illustratedglossary/PhotosN-R/nematode.jpg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6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</a:t>
            </a:r>
            <a:r>
              <a:rPr lang="en-US" dirty="0" smtClean="0"/>
              <a:t>Invertebrate?</a:t>
            </a:r>
            <a:endParaRPr lang="en-US" dirty="0"/>
          </a:p>
        </p:txBody>
      </p:sp>
      <p:sp>
        <p:nvSpPr>
          <p:cNvPr id="151562" name="Rectangle 10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2800" dirty="0" smtClean="0"/>
              <a:t>Invertebrates are animals that have no backbone, or vertebral column.</a:t>
            </a:r>
            <a:endParaRPr lang="en-US" sz="2800" dirty="0"/>
          </a:p>
          <a:p>
            <a:r>
              <a:rPr lang="en-US" sz="2800" b="1" dirty="0">
                <a:solidFill>
                  <a:srgbClr val="0070C0"/>
                </a:solidFill>
              </a:rPr>
              <a:t>Invertebrates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smtClean="0">
                <a:solidFill>
                  <a:srgbClr val="0070C0"/>
                </a:solidFill>
              </a:rPr>
              <a:t>make up over 95% of all animal species.</a:t>
            </a:r>
            <a:endParaRPr lang="en-US" sz="2800" dirty="0"/>
          </a:p>
          <a:p>
            <a:r>
              <a:rPr lang="en-US" sz="2800" dirty="0"/>
              <a:t>They include sea stars, worms, jellyfishes, and insects.</a:t>
            </a:r>
          </a:p>
          <a:p>
            <a:pPr lvl="4"/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362583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457200" y="5334000"/>
            <a:ext cx="23622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Stove Pipe Sponge</a:t>
            </a:r>
          </a:p>
        </p:txBody>
      </p:sp>
    </p:spTree>
    <p:extLst>
      <p:ext uri="{BB962C8B-B14F-4D97-AF65-F5344CB8AC3E}">
        <p14:creationId xmlns:p14="http://schemas.microsoft.com/office/powerpoint/2010/main" val="281407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6629400" y="1676400"/>
            <a:ext cx="19812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Vase Sponges</a:t>
            </a:r>
          </a:p>
        </p:txBody>
      </p:sp>
    </p:spTree>
    <p:extLst>
      <p:ext uri="{BB962C8B-B14F-4D97-AF65-F5344CB8AC3E}">
        <p14:creationId xmlns:p14="http://schemas.microsoft.com/office/powerpoint/2010/main" val="268244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7" name="Text Box 7"/>
          <p:cNvSpPr txBox="1">
            <a:spLocks noChangeArrowheads="1"/>
          </p:cNvSpPr>
          <p:nvPr/>
        </p:nvSpPr>
        <p:spPr bwMode="auto">
          <a:xfrm>
            <a:off x="6477000" y="5105400"/>
            <a:ext cx="22098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Barrel Sponges</a:t>
            </a:r>
          </a:p>
        </p:txBody>
      </p:sp>
    </p:spTree>
    <p:extLst>
      <p:ext uri="{BB962C8B-B14F-4D97-AF65-F5344CB8AC3E}">
        <p14:creationId xmlns:p14="http://schemas.microsoft.com/office/powerpoint/2010/main" val="251759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6220">
            <a:off x="381000" y="2057400"/>
            <a:ext cx="4427538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3420">
            <a:off x="4648200" y="457200"/>
            <a:ext cx="42672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055" name="Text Box 7"/>
          <p:cNvSpPr txBox="1">
            <a:spLocks noChangeArrowheads="1"/>
          </p:cNvSpPr>
          <p:nvPr/>
        </p:nvSpPr>
        <p:spPr bwMode="auto">
          <a:xfrm>
            <a:off x="5486400" y="5029200"/>
            <a:ext cx="2971800" cy="650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Ball Sponges</a:t>
            </a:r>
          </a:p>
        </p:txBody>
      </p:sp>
    </p:spTree>
    <p:extLst>
      <p:ext uri="{BB962C8B-B14F-4D97-AF65-F5344CB8AC3E}">
        <p14:creationId xmlns:p14="http://schemas.microsoft.com/office/powerpoint/2010/main" val="67076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6" name="Rectangle 4"/>
          <p:cNvSpPr>
            <a:spLocks noChangeArrowheads="1"/>
          </p:cNvSpPr>
          <p:nvPr/>
        </p:nvSpPr>
        <p:spPr bwMode="auto">
          <a:xfrm>
            <a:off x="1066800" y="4572000"/>
            <a:ext cx="2590800" cy="12001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Rope Sponges</a:t>
            </a:r>
          </a:p>
        </p:txBody>
      </p:sp>
      <p:pic>
        <p:nvPicPr>
          <p:cNvPr id="2662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68380">
            <a:off x="685800" y="625475"/>
            <a:ext cx="4418013" cy="30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5833">
            <a:off x="4521200" y="2682875"/>
            <a:ext cx="4049713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976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Lab_3a-01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072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Lab_3a-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712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Image of: Haliclon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325"/>
            <a:ext cx="9144000" cy="691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437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1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26-3 Cnidarians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pic>
        <p:nvPicPr>
          <p:cNvPr id="486414" name="Picture 14" descr="ch26_section03_slide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1233488"/>
            <a:ext cx="6319837" cy="457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7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6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a Cnidarian?</a:t>
            </a:r>
          </a:p>
        </p:txBody>
      </p:sp>
      <p:sp>
        <p:nvSpPr>
          <p:cNvPr id="151562" name="Rectangle 10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2800" dirty="0"/>
              <a:t>What is a Cnidarian?</a:t>
            </a:r>
          </a:p>
          <a:p>
            <a:pPr lvl="4"/>
            <a:r>
              <a:rPr lang="en-US" sz="2800" b="1" dirty="0">
                <a:solidFill>
                  <a:srgbClr val="0070C0"/>
                </a:solidFill>
              </a:rPr>
              <a:t>Cnidarians are soft-bodied</a:t>
            </a:r>
            <a:r>
              <a:rPr lang="en-US" sz="2800" b="1" dirty="0"/>
              <a:t>, carnivorous animals that have stinging tentacles arranged in circles around their mouths. 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17211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1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26-2 Sponges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  <p:pic>
        <p:nvPicPr>
          <p:cNvPr id="486413" name="Picture 13" descr="opening_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438" y="1524000"/>
            <a:ext cx="4226088" cy="510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36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Form and Function in Cnidarians</a:t>
            </a:r>
          </a:p>
        </p:txBody>
      </p:sp>
      <p:sp>
        <p:nvSpPr>
          <p:cNvPr id="1300483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2800" dirty="0" smtClean="0"/>
              <a:t>Body symmetry </a:t>
            </a:r>
            <a:endParaRPr lang="en-US" sz="2800" dirty="0"/>
          </a:p>
          <a:p>
            <a:pPr lvl="1"/>
            <a:r>
              <a:rPr lang="en-US" sz="2800" b="0" dirty="0">
                <a:solidFill>
                  <a:schemeClr val="tx1"/>
                </a:solidFill>
              </a:rPr>
              <a:t>Cnidarians are </a:t>
            </a:r>
            <a:r>
              <a:rPr lang="en-US" sz="2800" b="0" dirty="0">
                <a:solidFill>
                  <a:srgbClr val="0070C0"/>
                </a:solidFill>
              </a:rPr>
              <a:t>radially symmetrical</a:t>
            </a:r>
            <a:r>
              <a:rPr lang="en-US" sz="2800" b="0" dirty="0">
                <a:solidFill>
                  <a:schemeClr val="tx1"/>
                </a:solidFill>
              </a:rPr>
              <a:t>. They have a central mouth surrounded by numerous tentacles that extend outward from the body.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212608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4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Form and Function in Cnidarians</a:t>
            </a:r>
          </a:p>
        </p:txBody>
      </p:sp>
      <p:sp>
        <p:nvSpPr>
          <p:cNvPr id="601095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800" dirty="0"/>
              <a:t>Feeding</a:t>
            </a:r>
          </a:p>
          <a:p>
            <a:pPr lvl="2"/>
            <a:r>
              <a:rPr lang="en-US" sz="2800" dirty="0"/>
              <a:t>A cnidarian pulls its food through its mouth and into its </a:t>
            </a:r>
            <a:r>
              <a:rPr lang="en-US" sz="2800" b="1" u="sng" dirty="0" err="1">
                <a:solidFill>
                  <a:srgbClr val="0070C0"/>
                </a:solidFill>
              </a:rPr>
              <a:t>gastrovascular</a:t>
            </a:r>
            <a:r>
              <a:rPr lang="en-US" sz="2800" u="sng" dirty="0">
                <a:solidFill>
                  <a:srgbClr val="0070C0"/>
                </a:solidFill>
              </a:rPr>
              <a:t> </a:t>
            </a:r>
            <a:r>
              <a:rPr lang="en-US" sz="2800" b="1" u="sng" dirty="0">
                <a:solidFill>
                  <a:srgbClr val="0070C0"/>
                </a:solidFill>
              </a:rPr>
              <a:t>cavity</a:t>
            </a:r>
            <a:r>
              <a:rPr lang="en-US" sz="2800" b="1" u="sng" dirty="0"/>
              <a:t>,</a:t>
            </a:r>
            <a:r>
              <a:rPr lang="en-US" sz="2800" u="sng" dirty="0"/>
              <a:t> a digestive chamber with one opening.</a:t>
            </a:r>
          </a:p>
          <a:p>
            <a:pPr lvl="2"/>
            <a:r>
              <a:rPr lang="en-US" sz="2800" u="sng" dirty="0">
                <a:solidFill>
                  <a:srgbClr val="0070C0"/>
                </a:solidFill>
              </a:rPr>
              <a:t>Food enters and wastes leave the body through that same opening</a:t>
            </a:r>
            <a:r>
              <a:rPr lang="en-US" sz="2800" u="sng" dirty="0"/>
              <a:t>.</a:t>
            </a:r>
          </a:p>
          <a:p>
            <a:pPr lvl="1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23166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Form and Function in Cnidarians</a:t>
            </a:r>
          </a:p>
        </p:txBody>
      </p:sp>
      <p:sp>
        <p:nvSpPr>
          <p:cNvPr id="13332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800" dirty="0" smtClean="0"/>
              <a:t>Circulation </a:t>
            </a:r>
          </a:p>
          <a:p>
            <a:pPr lvl="2"/>
            <a:r>
              <a:rPr lang="en-US" sz="2800" dirty="0" smtClean="0"/>
              <a:t>Following </a:t>
            </a:r>
            <a:r>
              <a:rPr lang="en-US" sz="2800" dirty="0"/>
              <a:t>digestion, </a:t>
            </a:r>
            <a:r>
              <a:rPr lang="en-US" sz="2800" u="sng" dirty="0"/>
              <a:t>nutrients</a:t>
            </a:r>
            <a:r>
              <a:rPr lang="en-US" sz="2800" dirty="0"/>
              <a:t> are usually </a:t>
            </a:r>
            <a:r>
              <a:rPr lang="en-US" sz="2800" dirty="0">
                <a:solidFill>
                  <a:srgbClr val="0070C0"/>
                </a:solidFill>
              </a:rPr>
              <a:t>transported throughout the body by </a:t>
            </a:r>
            <a:r>
              <a:rPr lang="en-US" sz="2800" u="sng" dirty="0">
                <a:solidFill>
                  <a:srgbClr val="0070C0"/>
                </a:solidFill>
              </a:rPr>
              <a:t>diffusion</a:t>
            </a:r>
            <a:r>
              <a:rPr lang="en-US" sz="2800" u="sng" dirty="0" smtClean="0"/>
              <a:t>.</a:t>
            </a:r>
            <a:endParaRPr lang="en-US" sz="2800" u="sn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279494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8" name="Footer Placeholder 8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  <a:latin typeface="Tahoma" pitchFamily="34" charset="0"/>
              </a:rPr>
              <a:t>copyright cmassengale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677032-31E4-4A61-9E19-B663B1F6C632}" type="slidenum">
              <a:rPr lang="en-US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23562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97038"/>
            <a:ext cx="4267200" cy="5105400"/>
          </a:xfrm>
        </p:spPr>
        <p:txBody>
          <a:bodyPr>
            <a:normAutofit/>
          </a:bodyPr>
          <a:lstStyle/>
          <a:p>
            <a:pPr eaLnBrk="1" hangingPunct="1">
              <a:buClr>
                <a:srgbClr val="000066"/>
              </a:buClr>
              <a:buSzTx/>
              <a:buFontTx/>
              <a:buChar char="•"/>
            </a:pPr>
            <a:r>
              <a:rPr lang="en-US" sz="3200" dirty="0" smtClean="0">
                <a:latin typeface="Candara" pitchFamily="34" charset="0"/>
              </a:rPr>
              <a:t>Colonial Hydrozoan (not a single organism</a:t>
            </a:r>
          </a:p>
          <a:p>
            <a:pPr eaLnBrk="1" hangingPunct="1">
              <a:buClr>
                <a:srgbClr val="000066"/>
              </a:buClr>
              <a:buSzTx/>
              <a:buFontTx/>
              <a:buChar char="•"/>
            </a:pPr>
            <a:r>
              <a:rPr lang="en-US" sz="3200" dirty="0" smtClean="0">
                <a:latin typeface="Candara" pitchFamily="34" charset="0"/>
              </a:rPr>
              <a:t>Tentacles sting prey such as fish &amp; humans</a:t>
            </a:r>
          </a:p>
          <a:p>
            <a:pPr eaLnBrk="1" hangingPunct="1">
              <a:buClr>
                <a:srgbClr val="000066"/>
              </a:buClr>
              <a:buSzTx/>
              <a:buFontTx/>
              <a:buChar char="•"/>
            </a:pPr>
            <a:r>
              <a:rPr lang="en-US" sz="3200" dirty="0" smtClean="0">
                <a:latin typeface="Candara" pitchFamily="34" charset="0"/>
              </a:rPr>
              <a:t>Polyps in colony feed</a:t>
            </a:r>
          </a:p>
          <a:p>
            <a:pPr eaLnBrk="1" hangingPunct="1">
              <a:buClr>
                <a:srgbClr val="000066"/>
              </a:buClr>
              <a:buSzTx/>
              <a:buFontTx/>
              <a:buChar char="•"/>
            </a:pPr>
            <a:r>
              <a:rPr lang="en-US" sz="3200" dirty="0" smtClean="0">
                <a:latin typeface="Candara" pitchFamily="34" charset="0"/>
              </a:rPr>
              <a:t>Has gas-filled air float</a:t>
            </a: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2"/>
          <a:stretch>
            <a:fillRect/>
          </a:stretch>
        </p:blipFill>
        <p:spPr bwMode="auto">
          <a:xfrm>
            <a:off x="5029200" y="0"/>
            <a:ext cx="41148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53729" y="228600"/>
            <a:ext cx="3505200" cy="1311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Portuguese man-of-war</a:t>
            </a:r>
          </a:p>
        </p:txBody>
      </p:sp>
      <p:pic>
        <p:nvPicPr>
          <p:cNvPr id="30726" name="Picture 10" descr="fish06[1]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181600"/>
            <a:ext cx="1143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11" descr="fish150120CLR[1] (2)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663" y="4572000"/>
            <a:ext cx="110013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65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  <a:latin typeface="Tahoma" pitchFamily="34" charset="0"/>
              </a:rPr>
              <a:t>copyright cmassengale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2B5AAD-E2FA-4400-906E-4917F3BA0DEC}" type="slidenum">
              <a:rPr lang="en-US"/>
              <a:pPr>
                <a:defRPr/>
              </a:pPr>
              <a:t>24</a:t>
            </a:fld>
            <a:endParaRPr lang="en-US" dirty="0"/>
          </a:p>
        </p:txBody>
      </p:sp>
      <p:pic>
        <p:nvPicPr>
          <p:cNvPr id="21507" name="Picture 4" descr="sea anemone tentacl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609600" y="5486400"/>
            <a:ext cx="2971800" cy="711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Anthozoans</a:t>
            </a:r>
            <a:endParaRPr lang="en-US" sz="4000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04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3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9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  <a:latin typeface="Tahoma" pitchFamily="34" charset="0"/>
              </a:rPr>
              <a:t>copyright cmassengale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ECD25F-B114-400B-A92F-4EAD0125F84D}" type="slidenum">
              <a:rPr lang="en-US"/>
              <a:pPr>
                <a:defRPr/>
              </a:pPr>
              <a:t>25</a:t>
            </a:fld>
            <a:endParaRPr lang="en-US" dirty="0"/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2"/>
          <a:stretch>
            <a:fillRect/>
          </a:stretch>
        </p:blipFill>
        <p:spPr bwMode="auto">
          <a:xfrm>
            <a:off x="0" y="25400"/>
            <a:ext cx="91440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Slide Number Placeholder 5"/>
          <p:cNvSpPr txBox="1">
            <a:spLocks noGrp="1"/>
          </p:cNvSpPr>
          <p:nvPr/>
        </p:nvSpPr>
        <p:spPr bwMode="auto">
          <a:xfrm>
            <a:off x="7010400" y="6689725"/>
            <a:ext cx="21336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66932863-4950-49B2-870C-7B1F5EDFBF16}" type="slidenum">
              <a:rPr lang="en-US" sz="1000" b="1">
                <a:solidFill>
                  <a:schemeClr val="bg1"/>
                </a:solidFill>
                <a:latin typeface="Tahoma" pitchFamily="34" charset="0"/>
              </a:rPr>
              <a:pPr algn="r" eaLnBrk="1" hangingPunct="1"/>
              <a:t>25</a:t>
            </a:fld>
            <a:endParaRPr lang="en-US" sz="1000" b="1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28678" name="TextBox 6"/>
          <p:cNvSpPr txBox="1">
            <a:spLocks noChangeArrowheads="1"/>
          </p:cNvSpPr>
          <p:nvPr/>
        </p:nvSpPr>
        <p:spPr bwMode="auto">
          <a:xfrm>
            <a:off x="5105400" y="5562600"/>
            <a:ext cx="3581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600" b="1" dirty="0">
                <a:latin typeface="Candara" pitchFamily="34" charset="0"/>
              </a:rPr>
              <a:t>Hydra Feeding</a:t>
            </a:r>
          </a:p>
        </p:txBody>
      </p:sp>
    </p:spTree>
    <p:extLst>
      <p:ext uri="{BB962C8B-B14F-4D97-AF65-F5344CB8AC3E}">
        <p14:creationId xmlns:p14="http://schemas.microsoft.com/office/powerpoint/2010/main" val="352834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3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702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  <a:latin typeface="Tahoma" pitchFamily="34" charset="0"/>
              </a:rPr>
              <a:t>copyright cmassengale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BA8624-B1B3-478E-9676-E697265259BF}" type="slidenum">
              <a:rPr lang="en-US"/>
              <a:pPr>
                <a:defRPr/>
              </a:pPr>
              <a:t>26</a:t>
            </a:fld>
            <a:endParaRPr lang="en-US" dirty="0"/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Box 6"/>
          <p:cNvSpPr txBox="1">
            <a:spLocks noChangeArrowheads="1"/>
          </p:cNvSpPr>
          <p:nvPr/>
        </p:nvSpPr>
        <p:spPr bwMode="auto">
          <a:xfrm>
            <a:off x="5562600" y="4572000"/>
            <a:ext cx="3048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ndara" pitchFamily="34" charset="0"/>
              </a:rPr>
              <a:t>Food in </a:t>
            </a:r>
            <a:r>
              <a:rPr lang="en-US" sz="2800" b="1" dirty="0" err="1">
                <a:latin typeface="Candara" pitchFamily="34" charset="0"/>
              </a:rPr>
              <a:t>Gastrovascular</a:t>
            </a:r>
            <a:r>
              <a:rPr lang="en-US" sz="2800" b="1" dirty="0">
                <a:latin typeface="Candara" pitchFamily="34" charset="0"/>
              </a:rPr>
              <a:t> Cavity</a:t>
            </a:r>
          </a:p>
        </p:txBody>
      </p:sp>
    </p:spTree>
    <p:extLst>
      <p:ext uri="{BB962C8B-B14F-4D97-AF65-F5344CB8AC3E}">
        <p14:creationId xmlns:p14="http://schemas.microsoft.com/office/powerpoint/2010/main" val="204745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  <a:latin typeface="Tahoma" pitchFamily="34" charset="0"/>
              </a:rPr>
              <a:t>copyright cmassengale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D96F8B-7FAD-4A7F-8C43-614199D00298}" type="slidenum">
              <a:rPr lang="en-US"/>
              <a:pPr>
                <a:defRPr/>
              </a:pPr>
              <a:t>27</a:t>
            </a:fld>
            <a:endParaRPr lang="en-US" dirty="0"/>
          </a:p>
        </p:txBody>
      </p:sp>
      <p:pic>
        <p:nvPicPr>
          <p:cNvPr id="35843" name="Picture 4" descr="jellie7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4495800" y="5638800"/>
            <a:ext cx="3276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Candara" pitchFamily="34" charset="0"/>
              </a:rPr>
              <a:t>Scyphozoans</a:t>
            </a:r>
          </a:p>
        </p:txBody>
      </p:sp>
    </p:spTree>
    <p:extLst>
      <p:ext uri="{BB962C8B-B14F-4D97-AF65-F5344CB8AC3E}">
        <p14:creationId xmlns:p14="http://schemas.microsoft.com/office/powerpoint/2010/main" val="123988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jellyfish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7"/>
          <a:stretch>
            <a:fillRect/>
          </a:stretch>
        </p:blipFill>
        <p:spPr bwMode="auto">
          <a:xfrm>
            <a:off x="1676400" y="1752600"/>
            <a:ext cx="7467600" cy="51054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5" name="Picture 5" descr="jellyfish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2900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412" name="Text Box 6"/>
          <p:cNvSpPr txBox="1">
            <a:spLocks noChangeArrowheads="1"/>
          </p:cNvSpPr>
          <p:nvPr/>
        </p:nvSpPr>
        <p:spPr bwMode="auto">
          <a:xfrm>
            <a:off x="3717925" y="195263"/>
            <a:ext cx="5121275" cy="1200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Some Jellyfish Show Luminescence</a:t>
            </a:r>
          </a:p>
        </p:txBody>
      </p:sp>
      <p:sp>
        <p:nvSpPr>
          <p:cNvPr id="38917" name="Slide Number Placeholder 5"/>
          <p:cNvSpPr txBox="1">
            <a:spLocks noGrp="1"/>
          </p:cNvSpPr>
          <p:nvPr/>
        </p:nvSpPr>
        <p:spPr bwMode="auto">
          <a:xfrm>
            <a:off x="7010400" y="6689725"/>
            <a:ext cx="21336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D3877EE3-7D50-47CF-B375-F97DB242625F}" type="slidenum">
              <a:rPr lang="en-US" sz="1000" b="1">
                <a:solidFill>
                  <a:schemeClr val="bg1"/>
                </a:solidFill>
                <a:latin typeface="Tahoma" pitchFamily="34" charset="0"/>
              </a:rPr>
              <a:pPr algn="r" eaLnBrk="1" hangingPunct="1"/>
              <a:t>28</a:t>
            </a:fld>
            <a:endParaRPr lang="en-US" sz="1000" b="1">
              <a:solidFill>
                <a:schemeClr val="bg1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59817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jellyfish_grou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Slide Number Placeholder 3"/>
          <p:cNvSpPr txBox="1">
            <a:spLocks noGrp="1"/>
          </p:cNvSpPr>
          <p:nvPr/>
        </p:nvSpPr>
        <p:spPr bwMode="auto">
          <a:xfrm>
            <a:off x="7010400" y="6689725"/>
            <a:ext cx="21336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CD1ADD7B-B4A6-415C-ADB5-FC5429FE90E6}" type="slidenum">
              <a:rPr lang="en-US" sz="1000" b="1">
                <a:solidFill>
                  <a:schemeClr val="bg1"/>
                </a:solidFill>
                <a:latin typeface="Tahoma" pitchFamily="34" charset="0"/>
              </a:rPr>
              <a:pPr algn="r" eaLnBrk="1" hangingPunct="1"/>
              <a:t>29</a:t>
            </a:fld>
            <a:endParaRPr lang="en-US" sz="1000" b="1">
              <a:solidFill>
                <a:schemeClr val="bg1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0658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6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a Sponge?</a:t>
            </a:r>
          </a:p>
        </p:txBody>
      </p:sp>
      <p:sp>
        <p:nvSpPr>
          <p:cNvPr id="151562" name="Rectangle 10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3200" dirty="0"/>
              <a:t>What is a Sponge?</a:t>
            </a:r>
          </a:p>
          <a:p>
            <a:pPr lvl="2"/>
            <a:r>
              <a:rPr lang="en-US" sz="2800" dirty="0"/>
              <a:t>Sponges </a:t>
            </a:r>
            <a:r>
              <a:rPr lang="en-US" sz="2800" dirty="0" smtClean="0"/>
              <a:t>are the simplest and most ancient animals</a:t>
            </a:r>
          </a:p>
          <a:p>
            <a:pPr lvl="2"/>
            <a:r>
              <a:rPr lang="en-US" sz="2800" dirty="0" smtClean="0"/>
              <a:t> </a:t>
            </a:r>
            <a:r>
              <a:rPr lang="en-US" sz="2800" dirty="0"/>
              <a:t>in the </a:t>
            </a:r>
            <a:r>
              <a:rPr lang="en-US" sz="2800" dirty="0">
                <a:solidFill>
                  <a:srgbClr val="0070C0"/>
                </a:solidFill>
              </a:rPr>
              <a:t>phylum </a:t>
            </a:r>
            <a:r>
              <a:rPr lang="en-US" sz="2800" dirty="0" err="1">
                <a:solidFill>
                  <a:srgbClr val="0070C0"/>
                </a:solidFill>
              </a:rPr>
              <a:t>Porifera</a:t>
            </a:r>
            <a:r>
              <a:rPr lang="en-US" sz="2800" dirty="0">
                <a:solidFill>
                  <a:srgbClr val="0070C0"/>
                </a:solidFill>
              </a:rPr>
              <a:t> which means “pore-bearers</a:t>
            </a:r>
            <a:r>
              <a:rPr lang="en-US" sz="2800" dirty="0"/>
              <a:t>.” </a:t>
            </a:r>
          </a:p>
          <a:p>
            <a:pPr lvl="2"/>
            <a:r>
              <a:rPr lang="en-US" sz="2800" dirty="0" smtClean="0"/>
              <a:t>live </a:t>
            </a:r>
            <a:r>
              <a:rPr lang="en-US" sz="2800" dirty="0"/>
              <a:t>their entire adult life </a:t>
            </a:r>
            <a:r>
              <a:rPr lang="en-US" sz="2800" dirty="0" smtClean="0"/>
              <a:t>as </a:t>
            </a:r>
            <a:r>
              <a:rPr lang="en-US" sz="2800" dirty="0" smtClean="0">
                <a:solidFill>
                  <a:srgbClr val="0070C0"/>
                </a:solidFill>
              </a:rPr>
              <a:t>sessile organisms; attached </a:t>
            </a:r>
            <a:r>
              <a:rPr lang="en-US" sz="2800" dirty="0">
                <a:solidFill>
                  <a:srgbClr val="0070C0"/>
                </a:solidFill>
              </a:rPr>
              <a:t>to a single </a:t>
            </a:r>
            <a:r>
              <a:rPr lang="en-US" sz="2800" dirty="0" smtClean="0">
                <a:solidFill>
                  <a:srgbClr val="0070C0"/>
                </a:solidFill>
              </a:rPr>
              <a:t>spot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406413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1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27–1 Flatworms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  <p:pic>
        <p:nvPicPr>
          <p:cNvPr id="486414" name="Picture 14" descr="27_3_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089" y="1838970"/>
            <a:ext cx="3922712" cy="476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42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45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a Flatworm?</a:t>
            </a:r>
          </a:p>
        </p:txBody>
      </p:sp>
      <p:sp>
        <p:nvSpPr>
          <p:cNvPr id="423946" name="Rectangle 10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Flatworms are </a:t>
            </a:r>
            <a:r>
              <a:rPr lang="en-US" sz="2800" b="1" dirty="0">
                <a:solidFill>
                  <a:srgbClr val="0070C0"/>
                </a:solidFill>
              </a:rPr>
              <a:t>acoelomates</a:t>
            </a:r>
            <a:r>
              <a:rPr lang="en-US" sz="2800" dirty="0">
                <a:solidFill>
                  <a:srgbClr val="0070C0"/>
                </a:solidFill>
              </a:rPr>
              <a:t>, which means they have no coelom</a:t>
            </a:r>
            <a:r>
              <a:rPr lang="en-US" sz="2800" dirty="0"/>
              <a:t>. </a:t>
            </a:r>
          </a:p>
          <a:p>
            <a:r>
              <a:rPr lang="en-US" sz="2800" dirty="0">
                <a:solidFill>
                  <a:srgbClr val="0070C0"/>
                </a:solidFill>
              </a:rPr>
              <a:t>A </a:t>
            </a:r>
            <a:r>
              <a:rPr lang="en-US" sz="2800" b="1" dirty="0">
                <a:solidFill>
                  <a:srgbClr val="0070C0"/>
                </a:solidFill>
              </a:rPr>
              <a:t>coelom</a:t>
            </a:r>
            <a:r>
              <a:rPr lang="en-US" sz="2800" dirty="0">
                <a:solidFill>
                  <a:srgbClr val="0070C0"/>
                </a:solidFill>
              </a:rPr>
              <a:t> is a fluid-filled body cavity that is lined with tissue derived from mesoderm</a:t>
            </a:r>
            <a:r>
              <a:rPr lang="en-US" sz="2800" dirty="0"/>
              <a:t>. </a:t>
            </a:r>
          </a:p>
          <a:p>
            <a:r>
              <a:rPr lang="en-US" sz="2800" dirty="0"/>
              <a:t>The digestive cavity is the only body cavity in a flatworm.</a:t>
            </a:r>
          </a:p>
          <a:p>
            <a:r>
              <a:rPr lang="en-US" sz="2800" dirty="0">
                <a:solidFill>
                  <a:srgbClr val="0070C0"/>
                </a:solidFill>
              </a:rPr>
              <a:t>Flatworms have bilateral symmetry</a:t>
            </a:r>
            <a:r>
              <a:rPr lang="en-US" sz="2800" dirty="0"/>
              <a:t>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248294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r>
              <a:rPr lang="en-US"/>
              <a:t>Form and Function in Flatworms</a:t>
            </a:r>
          </a:p>
        </p:txBody>
      </p:sp>
      <p:sp>
        <p:nvSpPr>
          <p:cNvPr id="601091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lvl="1">
              <a:lnSpc>
                <a:spcPct val="75000"/>
              </a:lnSpc>
            </a:pPr>
            <a:r>
              <a:rPr lang="en-US" sz="2800" dirty="0"/>
              <a:t>Feeding </a:t>
            </a:r>
          </a:p>
          <a:p>
            <a:pPr lvl="2">
              <a:lnSpc>
                <a:spcPct val="90000"/>
              </a:lnSpc>
            </a:pPr>
            <a:r>
              <a:rPr lang="en-US" sz="2800" dirty="0"/>
              <a:t>Flatworms have a digestive cavity with a </a:t>
            </a:r>
            <a:r>
              <a:rPr lang="en-US" sz="2800" dirty="0">
                <a:solidFill>
                  <a:srgbClr val="0070C0"/>
                </a:solidFill>
              </a:rPr>
              <a:t>single opening through which both food and wastes pass</a:t>
            </a:r>
            <a:r>
              <a:rPr lang="en-US" sz="2800" dirty="0"/>
              <a:t>.</a:t>
            </a:r>
          </a:p>
          <a:p>
            <a:pPr lvl="2">
              <a:lnSpc>
                <a:spcPct val="90000"/>
              </a:lnSpc>
            </a:pPr>
            <a:r>
              <a:rPr lang="en-US" sz="2800" dirty="0">
                <a:solidFill>
                  <a:srgbClr val="0070C0"/>
                </a:solidFill>
              </a:rPr>
              <a:t>Near the mouth is a muscular tube called a </a:t>
            </a:r>
            <a:r>
              <a:rPr lang="en-US" sz="2800" b="1" dirty="0">
                <a:solidFill>
                  <a:srgbClr val="0070C0"/>
                </a:solidFill>
              </a:rPr>
              <a:t>pharynx</a:t>
            </a:r>
            <a:r>
              <a:rPr lang="en-US" sz="2800" dirty="0"/>
              <a:t>. </a:t>
            </a:r>
          </a:p>
          <a:p>
            <a:pPr lvl="2">
              <a:lnSpc>
                <a:spcPct val="90000"/>
              </a:lnSpc>
            </a:pPr>
            <a:r>
              <a:rPr lang="en-US" sz="2800" dirty="0"/>
              <a:t>Flatworms extend the pharynx out of the mouth. The pharynx then pumps food into the digestive cavity.</a:t>
            </a:r>
          </a:p>
          <a:p>
            <a:pPr lvl="1">
              <a:lnSpc>
                <a:spcPct val="75000"/>
              </a:lnSpc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286285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06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r>
              <a:rPr lang="en-US"/>
              <a:t>Form and Function in Flatworms</a:t>
            </a:r>
          </a:p>
        </p:txBody>
      </p:sp>
      <p:sp>
        <p:nvSpPr>
          <p:cNvPr id="1240067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lvl="1">
              <a:lnSpc>
                <a:spcPct val="75000"/>
              </a:lnSpc>
            </a:pPr>
            <a:r>
              <a:rPr lang="en-US" sz="2800" dirty="0" smtClean="0"/>
              <a:t>Circulation</a:t>
            </a:r>
            <a:r>
              <a:rPr lang="en-US" sz="2800" dirty="0"/>
              <a:t> </a:t>
            </a:r>
          </a:p>
          <a:p>
            <a:pPr lvl="2">
              <a:lnSpc>
                <a:spcPct val="90000"/>
              </a:lnSpc>
            </a:pPr>
            <a:r>
              <a:rPr lang="en-US" sz="2800" dirty="0"/>
              <a:t>Flatworms do not need a </a:t>
            </a:r>
            <a:r>
              <a:rPr lang="en-US" sz="2800" dirty="0">
                <a:solidFill>
                  <a:srgbClr val="0070C0"/>
                </a:solidFill>
              </a:rPr>
              <a:t>circulatory system to transport </a:t>
            </a:r>
            <a:r>
              <a:rPr lang="en-US" sz="2800" dirty="0" smtClean="0">
                <a:solidFill>
                  <a:srgbClr val="0070C0"/>
                </a:solidFill>
              </a:rPr>
              <a:t>materials they </a:t>
            </a:r>
            <a:r>
              <a:rPr lang="en-US" sz="2800" dirty="0">
                <a:solidFill>
                  <a:srgbClr val="0070C0"/>
                </a:solidFill>
              </a:rPr>
              <a:t>rely on diffusion </a:t>
            </a:r>
          </a:p>
          <a:p>
            <a:pPr lvl="1">
              <a:lnSpc>
                <a:spcPct val="75000"/>
              </a:lnSpc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383706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lanaria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9938"/>
            <a:ext cx="9144000" cy="608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60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3429000" cy="1676400"/>
          </a:xfrm>
        </p:spPr>
        <p:txBody>
          <a:bodyPr/>
          <a:lstStyle/>
          <a:p>
            <a:pPr eaLnBrk="1" hangingPunct="1"/>
            <a:r>
              <a:rPr lang="en-US" b="1" dirty="0" smtClean="0"/>
              <a:t>Tapeworm Anatomy</a:t>
            </a:r>
          </a:p>
        </p:txBody>
      </p:sp>
      <p:pic>
        <p:nvPicPr>
          <p:cNvPr id="14340" name="Picture 5" descr="tapewor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57200"/>
            <a:ext cx="3389965" cy="4501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 descr="http://earthfirst.com/wp-content/uploads/2009/11/tapeworm-die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1828800"/>
            <a:ext cx="3810000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bp0.blogger.com/_rh3op6DB-iM/R5jAeAGiGdI/AAAAAAAAASs/RX1NYe4e_Nk/s320/MiMsg_Tapeworm-7797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800600"/>
            <a:ext cx="2857500" cy="193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6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5" descr="Life cycle of the pork tapeworm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33400"/>
            <a:ext cx="7569997" cy="609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52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pic>
        <p:nvPicPr>
          <p:cNvPr id="114690" name="Picture 2" descr="http://myclasses.naperville203.org/staff/NNHSBiology/KraftsonEco/Animal%20Kingdom%20%20Period%202%20Picture%20Library/Platyhelminthes/flatworm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33400"/>
            <a:ext cx="4648200" cy="3482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2" name="Picture 4" descr="http://intro.bio.umb.edu/111-112/OLLM/112s99/phyla/animals/Platyhelminth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813" y="608064"/>
            <a:ext cx="217170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http://t3.gstatic.com/images?q=tbn:ANd9GcTV3DdMcIg88AopQAsHoqyi1lDmFhq3_6dmfKFfaSTt0yWQKEQW&amp;t=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810000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6" name="Picture 8" descr="http://t3.gstatic.com/images?q=tbn:ANd9GcRTwqU2ISCuCk8QS-oFbnNEby5eaJeAmQ05Tbjdkm2burCw9sweZg&amp;t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343400"/>
            <a:ext cx="2695575" cy="169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89747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1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27–2 Roundworms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  <p:pic>
        <p:nvPicPr>
          <p:cNvPr id="486416" name="Picture 16" descr="sb4792f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11275"/>
            <a:ext cx="4984750" cy="445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10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2743200"/>
            <a:ext cx="7772400" cy="1470025"/>
          </a:xfrm>
        </p:spPr>
        <p:txBody>
          <a:bodyPr/>
          <a:lstStyle/>
          <a:p>
            <a:pPr eaLnBrk="1" hangingPunct="1"/>
            <a:r>
              <a:rPr lang="en-US" b="1" u="sng" smtClean="0"/>
              <a:t>Roundworms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8436" name="Picture 5" descr="nematod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1143000" y="2438400"/>
            <a:ext cx="67818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800" b="1" u="sng" dirty="0"/>
              <a:t>Roundworms</a:t>
            </a:r>
          </a:p>
        </p:txBody>
      </p:sp>
    </p:spTree>
    <p:extLst>
      <p:ext uri="{BB962C8B-B14F-4D97-AF65-F5344CB8AC3E}">
        <p14:creationId xmlns:p14="http://schemas.microsoft.com/office/powerpoint/2010/main" val="77956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1141" name="Picture 5" descr="ch26_section02_slide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299" y="1676400"/>
            <a:ext cx="3147701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077200" cy="12954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/>
              </a:rPr>
              <a:t>Form and Function in Sponges</a:t>
            </a:r>
            <a:endParaRPr lang="en-US" dirty="0">
              <a:effectLst/>
            </a:endParaRPr>
          </a:p>
        </p:txBody>
      </p:sp>
      <p:sp>
        <p:nvSpPr>
          <p:cNvPr id="1371139" name="Rectangle 3"/>
          <p:cNvSpPr>
            <a:spLocks noGrp="1" noChangeArrowheads="1"/>
          </p:cNvSpPr>
          <p:nvPr>
            <p:ph idx="1"/>
          </p:nvPr>
        </p:nvSpPr>
        <p:spPr>
          <a:xfrm>
            <a:off x="0" y="1676400"/>
            <a:ext cx="6629400" cy="4848225"/>
          </a:xfrm>
        </p:spPr>
        <p:txBody>
          <a:bodyPr/>
          <a:lstStyle/>
          <a:p>
            <a:pPr lvl="1"/>
            <a:r>
              <a:rPr lang="en-US" sz="2800" dirty="0"/>
              <a:t>Body Plan</a:t>
            </a:r>
          </a:p>
          <a:p>
            <a:pPr lvl="2"/>
            <a:r>
              <a:rPr lang="en-US" sz="2800" dirty="0">
                <a:solidFill>
                  <a:srgbClr val="0070C0"/>
                </a:solidFill>
              </a:rPr>
              <a:t>Sponges are asymmetrical</a:t>
            </a:r>
            <a:r>
              <a:rPr lang="en-US" sz="2800" dirty="0"/>
              <a:t>; they have no front or back ends, no left or right sides. 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8024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304" name="Rectangle 1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Is a Roundworm?</a:t>
            </a:r>
          </a:p>
        </p:txBody>
      </p:sp>
      <p:sp>
        <p:nvSpPr>
          <p:cNvPr id="268297" name="Rectangle 9"/>
          <p:cNvSpPr>
            <a:spLocks noGrp="1" noChangeArrowheads="1"/>
          </p:cNvSpPr>
          <p:nvPr>
            <p:ph idx="1"/>
          </p:nvPr>
        </p:nvSpPr>
        <p:spPr>
          <a:xfrm>
            <a:off x="273050" y="1095375"/>
            <a:ext cx="8277225" cy="4619625"/>
          </a:xfrm>
        </p:spPr>
        <p:txBody>
          <a:bodyPr/>
          <a:lstStyle/>
          <a:p>
            <a:endParaRPr lang="en-US" dirty="0"/>
          </a:p>
          <a:p>
            <a:pPr lvl="1"/>
            <a:r>
              <a:rPr lang="en-US" sz="2800" dirty="0"/>
              <a:t>Roundworms are </a:t>
            </a:r>
            <a:r>
              <a:rPr lang="en-US" sz="2800" dirty="0" err="1">
                <a:solidFill>
                  <a:srgbClr val="0070C0"/>
                </a:solidFill>
              </a:rPr>
              <a:t>unsegmented</a:t>
            </a:r>
            <a:r>
              <a:rPr lang="en-US" sz="2800" dirty="0">
                <a:solidFill>
                  <a:srgbClr val="0070C0"/>
                </a:solidFill>
              </a:rPr>
              <a:t> worms that have </a:t>
            </a:r>
            <a:r>
              <a:rPr lang="en-US" sz="2800" dirty="0" err="1">
                <a:solidFill>
                  <a:srgbClr val="0070C0"/>
                </a:solidFill>
              </a:rPr>
              <a:t>pseudocoeloms</a:t>
            </a:r>
            <a:r>
              <a:rPr lang="en-US" sz="2800" dirty="0">
                <a:solidFill>
                  <a:srgbClr val="0070C0"/>
                </a:solidFill>
              </a:rPr>
              <a:t> and digestive systems with two openings—a mouth and an anus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pPr lvl="1"/>
            <a:r>
              <a:rPr lang="en-US" sz="2800" dirty="0" smtClean="0"/>
              <a:t>Roundworms have </a:t>
            </a:r>
            <a:r>
              <a:rPr lang="en-US" sz="2800" dirty="0" smtClean="0">
                <a:solidFill>
                  <a:srgbClr val="0070C0"/>
                </a:solidFill>
              </a:rPr>
              <a:t>bilateral symmetry.</a:t>
            </a:r>
            <a:endParaRPr lang="en-US" sz="2800" dirty="0">
              <a:solidFill>
                <a:srgbClr val="0070C0"/>
              </a:solidFill>
            </a:endParaRPr>
          </a:p>
          <a:p>
            <a:pPr lvl="2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310497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Form and Function in Roundworms</a:t>
            </a:r>
          </a:p>
        </p:txBody>
      </p:sp>
      <p:sp>
        <p:nvSpPr>
          <p:cNvPr id="601091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lvl="1"/>
            <a:r>
              <a:rPr lang="en-US" sz="2800" dirty="0"/>
              <a:t>Feeding</a:t>
            </a:r>
          </a:p>
          <a:p>
            <a:pPr lvl="2"/>
            <a:r>
              <a:rPr lang="en-US" sz="2800" dirty="0"/>
              <a:t>Many free-living roundworms use </a:t>
            </a:r>
            <a:r>
              <a:rPr lang="en-US" sz="2800" dirty="0">
                <a:solidFill>
                  <a:srgbClr val="0070C0"/>
                </a:solidFill>
              </a:rPr>
              <a:t>grasping mouthparts and spines to catch and eat </a:t>
            </a:r>
            <a:r>
              <a:rPr lang="en-US" sz="2800" dirty="0"/>
              <a:t>other small animals. </a:t>
            </a:r>
            <a:endParaRPr lang="en-US" sz="2800" dirty="0" smtClean="0"/>
          </a:p>
          <a:p>
            <a:pPr lvl="2"/>
            <a:r>
              <a:rPr lang="en-US" sz="2800" dirty="0" smtClean="0"/>
              <a:t>There are a </a:t>
            </a:r>
            <a:r>
              <a:rPr lang="en-US" sz="2800" dirty="0" smtClean="0">
                <a:solidFill>
                  <a:srgbClr val="0070C0"/>
                </a:solidFill>
              </a:rPr>
              <a:t>variety of parasitic roundworms </a:t>
            </a:r>
            <a:r>
              <a:rPr lang="en-US" sz="2800" dirty="0" smtClean="0"/>
              <a:t>as well</a:t>
            </a:r>
            <a:endParaRPr lang="en-US" sz="2800" dirty="0"/>
          </a:p>
          <a:p>
            <a:pPr lvl="1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18454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Form and Function in Roundworms</a:t>
            </a:r>
          </a:p>
        </p:txBody>
      </p:sp>
      <p:sp>
        <p:nvSpPr>
          <p:cNvPr id="1240067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481328"/>
            <a:ext cx="8991600" cy="4525963"/>
          </a:xfrm>
          <a:noFill/>
        </p:spPr>
        <p:txBody>
          <a:bodyPr/>
          <a:lstStyle/>
          <a:p>
            <a:pPr lvl="1"/>
            <a:r>
              <a:rPr lang="en-US" sz="2800" dirty="0" smtClean="0"/>
              <a:t>Circulation</a:t>
            </a:r>
          </a:p>
          <a:p>
            <a:pPr lvl="2"/>
            <a:r>
              <a:rPr lang="en-US" sz="2800" dirty="0" smtClean="0"/>
              <a:t>They </a:t>
            </a:r>
            <a:r>
              <a:rPr lang="en-US" sz="2800" dirty="0"/>
              <a:t>depend on </a:t>
            </a:r>
            <a:r>
              <a:rPr lang="en-US" sz="2800" dirty="0">
                <a:solidFill>
                  <a:srgbClr val="0070C0"/>
                </a:solidFill>
              </a:rPr>
              <a:t>diffusion to carry nutrients and waste</a:t>
            </a:r>
            <a:r>
              <a:rPr lang="en-US" sz="2800" dirty="0"/>
              <a:t> through their bodies.</a:t>
            </a:r>
          </a:p>
          <a:p>
            <a:pPr lvl="1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391697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5" descr="openel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987370"/>
            <a:ext cx="4419600" cy="3550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://ucf.tekkom.net/bsc2011/images/cards/3/Nematoda_heartwor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262" y="609600"/>
            <a:ext cx="2759738" cy="2759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t0.gstatic.com/images?q=tbn:ANd9GcSGjpFXg9rnbb4GtefoIDIHYAM8Svxt073PUzMqtUYhT0JLG1Ig&amp;t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10000"/>
            <a:ext cx="2247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63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u="sng" smtClean="0"/>
              <a:t>Cysts in Contaminated Pork</a:t>
            </a:r>
          </a:p>
        </p:txBody>
      </p:sp>
      <p:pic>
        <p:nvPicPr>
          <p:cNvPr id="22531" name="Picture 4" descr="unsegm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22425"/>
            <a:ext cx="8229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324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1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27-3 Annelids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  <p:pic>
        <p:nvPicPr>
          <p:cNvPr id="4" name="Picture 13" descr="sb4795f1_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524000"/>
            <a:ext cx="5456237" cy="472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9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730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4076700" cy="4572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/>
          <a:p>
            <a:r>
              <a:rPr lang="en-US" dirty="0"/>
              <a:t>What Is an Annelid?</a:t>
            </a:r>
            <a:br>
              <a:rPr lang="en-US" dirty="0"/>
            </a:br>
            <a:endParaRPr lang="en-US" dirty="0"/>
          </a:p>
        </p:txBody>
      </p:sp>
      <p:sp>
        <p:nvSpPr>
          <p:cNvPr id="1225731" name="Rectangle 3"/>
          <p:cNvSpPr>
            <a:spLocks noGrp="1" noChangeArrowheads="1"/>
          </p:cNvSpPr>
          <p:nvPr>
            <p:ph idx="1"/>
          </p:nvPr>
        </p:nvSpPr>
        <p:spPr>
          <a:xfrm>
            <a:off x="273050" y="1095375"/>
            <a:ext cx="8299450" cy="5475288"/>
          </a:xfrm>
        </p:spPr>
        <p:txBody>
          <a:bodyPr>
            <a:normAutofit/>
          </a:bodyPr>
          <a:lstStyle/>
          <a:p>
            <a:r>
              <a:rPr lang="en-US" sz="2800" dirty="0"/>
              <a:t>What Is an Annelid?</a:t>
            </a:r>
          </a:p>
          <a:p>
            <a:pPr lvl="1">
              <a:spcBef>
                <a:spcPct val="40000"/>
              </a:spcBef>
            </a:pPr>
            <a:r>
              <a:rPr lang="en-US" sz="2800" dirty="0"/>
              <a:t>Annelids are </a:t>
            </a:r>
            <a:r>
              <a:rPr lang="en-US" sz="2800" dirty="0">
                <a:solidFill>
                  <a:srgbClr val="0070C0"/>
                </a:solidFill>
              </a:rPr>
              <a:t>worms with segmented bodies</a:t>
            </a:r>
            <a:r>
              <a:rPr lang="en-US" sz="2800" dirty="0"/>
              <a:t>. They have a </a:t>
            </a:r>
            <a:r>
              <a:rPr lang="en-US" sz="2800" dirty="0">
                <a:solidFill>
                  <a:srgbClr val="0070C0"/>
                </a:solidFill>
              </a:rPr>
              <a:t>true coe</a:t>
            </a:r>
            <a:r>
              <a:rPr lang="en-US" sz="2800" dirty="0"/>
              <a:t>lom that is lined with tissue derived from mesoderm</a:t>
            </a:r>
            <a:r>
              <a:rPr lang="en-US" sz="2800" dirty="0" smtClean="0"/>
              <a:t>.</a:t>
            </a:r>
          </a:p>
          <a:p>
            <a:pPr lvl="1">
              <a:spcBef>
                <a:spcPct val="40000"/>
              </a:spcBef>
            </a:pPr>
            <a:r>
              <a:rPr lang="en-US" sz="2800" dirty="0" smtClean="0"/>
              <a:t>Annelids have </a:t>
            </a:r>
            <a:r>
              <a:rPr lang="en-US" sz="2800" dirty="0" smtClean="0">
                <a:solidFill>
                  <a:srgbClr val="0070C0"/>
                </a:solidFill>
              </a:rPr>
              <a:t>bilateral symmetry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91304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Form and Function in Annelids</a:t>
            </a:r>
          </a:p>
        </p:txBody>
      </p:sp>
      <p:sp>
        <p:nvSpPr>
          <p:cNvPr id="601096" name="Rectangle 8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800" dirty="0"/>
              <a:t>Feeding and Digestion</a:t>
            </a:r>
          </a:p>
          <a:p>
            <a:pPr lvl="2"/>
            <a:r>
              <a:rPr lang="en-US" sz="2800" dirty="0"/>
              <a:t>In carnivorous species, the pharynx usually holds two or more sharp jaws that are used to attack prey. </a:t>
            </a:r>
          </a:p>
          <a:p>
            <a:pPr lvl="2"/>
            <a:r>
              <a:rPr lang="en-US" sz="2800" dirty="0"/>
              <a:t>Annelids that feed on decaying vegetation have a pharynx covered with sticky mucus.</a:t>
            </a:r>
          </a:p>
          <a:p>
            <a:pPr lvl="2"/>
            <a:r>
              <a:rPr lang="en-US" sz="2800" dirty="0"/>
              <a:t>Other annelids obtain nutrients by filter feeding.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357107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1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Form and Function in Annelids</a:t>
            </a:r>
          </a:p>
        </p:txBody>
      </p:sp>
      <p:sp>
        <p:nvSpPr>
          <p:cNvPr id="1242117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800" dirty="0"/>
              <a:t>Circulation </a:t>
            </a:r>
          </a:p>
          <a:p>
            <a:pPr lvl="2"/>
            <a:r>
              <a:rPr lang="en-US" sz="2800" dirty="0"/>
              <a:t>Annelids typically have a </a:t>
            </a:r>
            <a:r>
              <a:rPr lang="en-US" sz="2800" dirty="0">
                <a:solidFill>
                  <a:srgbClr val="0070C0"/>
                </a:solidFill>
              </a:rPr>
              <a:t>closed circulatory system, in which blood is contained within a network of blood vessels</a:t>
            </a:r>
            <a:r>
              <a:rPr lang="en-US" sz="2800" dirty="0"/>
              <a:t>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175146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pic>
        <p:nvPicPr>
          <p:cNvPr id="5" name="Picture 2" descr="http://www.columbia.edu/itc/cerc/danoff-burg/invasion_bio/inv_spp_summ/worm_lumbricu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09999"/>
            <a:ext cx="3279834" cy="278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18" name="Picture 2" descr="http://sharon-taxonomy2009-p3.wikispaces.com/file/view/annelids_jpg.jpg/95762438/annelids_jp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76600"/>
            <a:ext cx="3733800" cy="2452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0" name="Picture 4" descr="http://scienceblogs.com/zooillogix/giant%20gippsland%20earthwor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484" y="914400"/>
            <a:ext cx="447675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058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Sponge_Fig_29_3_ed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241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pic>
        <p:nvPicPr>
          <p:cNvPr id="110594" name="Picture 2" descr="http://araku.ac.ir/~museum/images/bio%20pic/Annelid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618834"/>
            <a:ext cx="4229100" cy="310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596" name="Picture 4" descr="http://biodidac.bio.uottawa.ca/ftp/BIODIDAC/Zoo/Annelida/PHOTO/Poly044p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72164"/>
            <a:ext cx="3581400" cy="239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598" name="Picture 6" descr="http://polychaetes.info/sites/polychaetes.info/files/u13/monta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3886200"/>
            <a:ext cx="5715000" cy="278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84148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pic>
        <p:nvPicPr>
          <p:cNvPr id="112642" name="Picture 2" descr="http://pnwscuba.smugmug.com/REEF/REEF-Pacific-NW-Invertebrate/129-1/177527919_jEGWC-S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461" y="1806720"/>
            <a:ext cx="3810000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44" name="Picture 4" descr="http://www.starfish.ch/Fotos/thumbnail/worms-Wuermer/annelida-Ringelwurm/Bispira-sp1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744999"/>
            <a:ext cx="3067972" cy="230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46" name="Picture 6" descr="http://www.bbc.co.uk/nature/images/ic/credit/640x395/p/po/polychaete/polychaete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3" y="3429000"/>
            <a:ext cx="5182048" cy="319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63167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5353"/>
                </a:solidFill>
              </a:rPr>
              <a:t>Copyright Pearson Prentice Hall</a:t>
            </a:r>
            <a:endParaRPr lang="en-US">
              <a:solidFill>
                <a:srgbClr val="535353"/>
              </a:solidFill>
            </a:endParaRPr>
          </a:p>
        </p:txBody>
      </p:sp>
      <p:pic>
        <p:nvPicPr>
          <p:cNvPr id="113666" name="Picture 2" descr="http://research.amnh.org/iz/f/annelida_IM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267200"/>
            <a:ext cx="1428750" cy="21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68" name="Picture 4" descr="http://www.io.com/~dierdorf/leec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169" y="323849"/>
            <a:ext cx="262890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70" name="Picture 6" descr="http://gatesthecomic.com/wp-content/uploads/2011/03/Leech-hal-hefner-heavy-met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76600"/>
            <a:ext cx="428625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143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Form and Function in Sponges</a:t>
            </a:r>
          </a:p>
        </p:txBody>
      </p:sp>
      <p:sp>
        <p:nvSpPr>
          <p:cNvPr id="13086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800" dirty="0"/>
              <a:t>Feeding</a:t>
            </a:r>
          </a:p>
          <a:p>
            <a:pPr lvl="2"/>
            <a:r>
              <a:rPr lang="en-US" sz="2800" dirty="0"/>
              <a:t>Sponges are </a:t>
            </a:r>
            <a:r>
              <a:rPr lang="en-US" sz="2800" dirty="0">
                <a:solidFill>
                  <a:srgbClr val="0070C0"/>
                </a:solidFill>
              </a:rPr>
              <a:t>filter feeders</a:t>
            </a:r>
            <a:r>
              <a:rPr lang="en-US" sz="2800" dirty="0"/>
              <a:t>. </a:t>
            </a:r>
          </a:p>
          <a:p>
            <a:pPr lvl="2"/>
            <a:r>
              <a:rPr lang="en-US" sz="2800" dirty="0"/>
              <a:t>As water moves through the sponge, food particles are trapped and engulfed by </a:t>
            </a:r>
            <a:r>
              <a:rPr lang="en-US" sz="2800" dirty="0" err="1"/>
              <a:t>choanocytes</a:t>
            </a:r>
            <a:r>
              <a:rPr lang="en-US" sz="2800" dirty="0"/>
              <a:t> that line the body cavity.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167946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Form and Function in Sponges</a:t>
            </a:r>
          </a:p>
        </p:txBody>
      </p:sp>
      <p:sp>
        <p:nvSpPr>
          <p:cNvPr id="13271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800" dirty="0" smtClean="0">
                <a:solidFill>
                  <a:srgbClr val="0070C0"/>
                </a:solidFill>
              </a:rPr>
              <a:t>Circulation</a:t>
            </a:r>
            <a:endParaRPr lang="en-US" sz="2800" dirty="0">
              <a:solidFill>
                <a:srgbClr val="0070C0"/>
              </a:solidFill>
            </a:endParaRPr>
          </a:p>
          <a:p>
            <a:pPr lvl="2"/>
            <a:r>
              <a:rPr lang="en-US" sz="2800" dirty="0"/>
              <a:t>Sponges rely on </a:t>
            </a:r>
            <a:r>
              <a:rPr lang="en-US" sz="2800" dirty="0">
                <a:solidFill>
                  <a:srgbClr val="0070C0"/>
                </a:solidFill>
              </a:rPr>
              <a:t>movement of water through their bodies</a:t>
            </a:r>
            <a:r>
              <a:rPr lang="en-US" sz="2800" dirty="0"/>
              <a:t> to carry out body functions.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535353"/>
                </a:solidFill>
              </a:rPr>
              <a:t>Copyright Pearson Prentice Hall</a:t>
            </a:r>
          </a:p>
        </p:txBody>
      </p:sp>
    </p:spTree>
    <p:extLst>
      <p:ext uri="{BB962C8B-B14F-4D97-AF65-F5344CB8AC3E}">
        <p14:creationId xmlns:p14="http://schemas.microsoft.com/office/powerpoint/2010/main" val="214710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ml_37672602974537_Kirkpatricia_spon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85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62" name="Text Box 6"/>
          <p:cNvSpPr txBox="1">
            <a:spLocks noChangeArrowheads="1"/>
          </p:cNvSpPr>
          <p:nvPr/>
        </p:nvSpPr>
        <p:spPr bwMode="auto">
          <a:xfrm>
            <a:off x="1219200" y="2209800"/>
            <a:ext cx="28194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Branching Tube Sponge</a:t>
            </a:r>
          </a:p>
        </p:txBody>
      </p:sp>
    </p:spTree>
    <p:extLst>
      <p:ext uri="{BB962C8B-B14F-4D97-AF65-F5344CB8AC3E}">
        <p14:creationId xmlns:p14="http://schemas.microsoft.com/office/powerpoint/2010/main" val="163585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BIO3a_Subchapter Head">
  <a:themeElements>
    <a:clrScheme name="">
      <a:dk1>
        <a:srgbClr val="000000"/>
      </a:dk1>
      <a:lt1>
        <a:srgbClr val="FFFFFF"/>
      </a:lt1>
      <a:dk2>
        <a:srgbClr val="000000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BIO3a_Subchapter Head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1_BIO3a_Subchapter Hea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IO3a_Subchapter Hea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IO3a_Subchapter Hea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IO3a_Subchapter Hea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IO3a_Subchapter Hea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IO3a_Subchapter Hea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IO3a_Subchapter Hea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IO3a_Subchapter Hea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IO3a_Subchapter Hea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IO3a_Subchapter Hea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IO3a_Subchapter Hea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IO3a_Subchapter Hea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BIO3a_Subchapter Head">
  <a:themeElements>
    <a:clrScheme name="">
      <a:dk1>
        <a:srgbClr val="000000"/>
      </a:dk1>
      <a:lt1>
        <a:srgbClr val="FFFFFF"/>
      </a:lt1>
      <a:dk2>
        <a:srgbClr val="000000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BIO3a_Subchapter Head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1_BIO3a_Subchapter Hea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IO3a_Subchapter Hea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IO3a_Subchapter Hea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IO3a_Subchapter Hea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IO3a_Subchapter Hea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IO3a_Subchapter Hea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IO3a_Subchapter Hea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IO3a_Subchapter Hea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IO3a_Subchapter Hea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IO3a_Subchapter Hea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IO3a_Subchapter Hea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IO3a_Subchapter Hea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782</Words>
  <Application>Microsoft Office PowerPoint</Application>
  <PresentationFormat>On-screen Show (4:3)</PresentationFormat>
  <Paragraphs>182</Paragraphs>
  <Slides>52</Slides>
  <Notes>47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52</vt:i4>
      </vt:variant>
    </vt:vector>
  </HeadingPairs>
  <TitlesOfParts>
    <vt:vector size="55" baseType="lpstr">
      <vt:lpstr>1_BIO3a_Subchapter Head</vt:lpstr>
      <vt:lpstr>2_BIO3a_Subchapter Head</vt:lpstr>
      <vt:lpstr>Office Theme</vt:lpstr>
      <vt:lpstr>What Is an Invertebrate?</vt:lpstr>
      <vt:lpstr>26-2 Sponges</vt:lpstr>
      <vt:lpstr>What is a Sponge?</vt:lpstr>
      <vt:lpstr>Form and Function in Sponges</vt:lpstr>
      <vt:lpstr>PowerPoint Presentation</vt:lpstr>
      <vt:lpstr>Form and Function in Sponges</vt:lpstr>
      <vt:lpstr>Form and Function in Sponges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26-3 Cnidarians</vt:lpstr>
      <vt:lpstr>What is a Cnidarian?</vt:lpstr>
      <vt:lpstr>Form and Function in Cnidarians</vt:lpstr>
      <vt:lpstr>Form and Function in Cnidarians</vt:lpstr>
      <vt:lpstr>Form and Function in Cnidarians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27–1 Flatworms</vt:lpstr>
      <vt:lpstr>What Is a Flatworm?</vt:lpstr>
      <vt:lpstr>Form and Function in Flatworms</vt:lpstr>
      <vt:lpstr>Form and Function in Flatworms</vt:lpstr>
      <vt:lpstr>PowerPoint Presentation</vt:lpstr>
      <vt:lpstr>Tapeworm Anatomy</vt:lpstr>
      <vt:lpstr>PowerPoint Presentation</vt:lpstr>
      <vt:lpstr>PowerPoint Presentation</vt:lpstr>
      <vt:lpstr>27–2 Roundworms</vt:lpstr>
      <vt:lpstr>Roundworms</vt:lpstr>
      <vt:lpstr>What Is a Roundworm?</vt:lpstr>
      <vt:lpstr>Form and Function in Roundworms</vt:lpstr>
      <vt:lpstr>Form and Function in Roundworms</vt:lpstr>
      <vt:lpstr>PowerPoint Presentation</vt:lpstr>
      <vt:lpstr>Cysts in Contaminated Pork</vt:lpstr>
      <vt:lpstr>27-3 Annelids</vt:lpstr>
      <vt:lpstr>What Is an Annelid? </vt:lpstr>
      <vt:lpstr>Form and Function in Annelids</vt:lpstr>
      <vt:lpstr>Form and Function in Annelids</vt:lpstr>
      <vt:lpstr>PowerPoint Presentation</vt:lpstr>
      <vt:lpstr>PowerPoint Presentation</vt:lpstr>
      <vt:lpstr>PowerPoint Presentation</vt:lpstr>
      <vt:lpstr>PowerPoint Presentation</vt:lpstr>
    </vt:vector>
  </TitlesOfParts>
  <Company>Cypress Fairbanks ISD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26-2 Sponges</dc:title>
  <dc:creator>admin</dc:creator>
  <cp:lastModifiedBy>admin</cp:lastModifiedBy>
  <cp:revision>30</cp:revision>
  <dcterms:created xsi:type="dcterms:W3CDTF">2011-04-25T17:01:23Z</dcterms:created>
  <dcterms:modified xsi:type="dcterms:W3CDTF">2013-03-22T20:22:04Z</dcterms:modified>
</cp:coreProperties>
</file>